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11" r:id="rId2"/>
    <p:sldId id="535" r:id="rId3"/>
    <p:sldId id="386" r:id="rId4"/>
    <p:sldId id="443" r:id="rId5"/>
    <p:sldId id="430" r:id="rId6"/>
    <p:sldId id="448" r:id="rId7"/>
    <p:sldId id="496" r:id="rId8"/>
    <p:sldId id="402" r:id="rId9"/>
    <p:sldId id="459" r:id="rId10"/>
    <p:sldId id="463" r:id="rId11"/>
    <p:sldId id="468" r:id="rId12"/>
    <p:sldId id="469" r:id="rId13"/>
    <p:sldId id="456" r:id="rId14"/>
    <p:sldId id="513" r:id="rId15"/>
    <p:sldId id="472" r:id="rId16"/>
    <p:sldId id="556" r:id="rId17"/>
    <p:sldId id="559" r:id="rId18"/>
    <p:sldId id="557" r:id="rId19"/>
    <p:sldId id="523" r:id="rId20"/>
    <p:sldId id="509" r:id="rId21"/>
    <p:sldId id="507" r:id="rId22"/>
    <p:sldId id="514" r:id="rId23"/>
    <p:sldId id="521" r:id="rId24"/>
    <p:sldId id="522" r:id="rId25"/>
    <p:sldId id="524" r:id="rId26"/>
    <p:sldId id="555" r:id="rId27"/>
    <p:sldId id="525" r:id="rId28"/>
    <p:sldId id="516" r:id="rId29"/>
    <p:sldId id="534" r:id="rId30"/>
    <p:sldId id="528" r:id="rId31"/>
    <p:sldId id="548" r:id="rId32"/>
    <p:sldId id="560" r:id="rId33"/>
    <p:sldId id="494" r:id="rId34"/>
    <p:sldId id="537" r:id="rId35"/>
    <p:sldId id="533" r:id="rId36"/>
    <p:sldId id="488" r:id="rId37"/>
    <p:sldId id="489" r:id="rId38"/>
    <p:sldId id="547" r:id="rId39"/>
    <p:sldId id="539" r:id="rId40"/>
    <p:sldId id="541" r:id="rId41"/>
    <p:sldId id="552" r:id="rId42"/>
    <p:sldId id="544" r:id="rId43"/>
    <p:sldId id="410" r:id="rId44"/>
  </p:sldIdLst>
  <p:sldSz cx="10799763" cy="7559675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1EB4"/>
    <a:srgbClr val="FF0066"/>
    <a:srgbClr val="1D2C12"/>
    <a:srgbClr val="66FF33"/>
    <a:srgbClr val="CC99FF"/>
    <a:srgbClr val="800080"/>
    <a:srgbClr val="FF33CC"/>
    <a:srgbClr val="0099FF"/>
    <a:srgbClr val="FFFFFF"/>
    <a:srgbClr val="FFCCFF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41" autoAdjust="0"/>
    <p:restoredTop sz="94660"/>
  </p:normalViewPr>
  <p:slideViewPr>
    <p:cSldViewPr snapToGrid="0">
      <p:cViewPr varScale="1">
        <p:scale>
          <a:sx n="61" d="100"/>
          <a:sy n="61" d="100"/>
        </p:scale>
        <p:origin x="-240" y="-90"/>
      </p:cViewPr>
      <p:guideLst>
        <p:guide orient="horz" pos="2381"/>
        <p:guide pos="340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9982" y="1237197"/>
            <a:ext cx="9179799" cy="2631887"/>
          </a:xfrm>
        </p:spPr>
        <p:txBody>
          <a:bodyPr anchor="b"/>
          <a:lstStyle>
            <a:lvl1pPr algn="ctr"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49971" y="3970580"/>
            <a:ext cx="8099822" cy="1825171"/>
          </a:xfrm>
        </p:spPr>
        <p:txBody>
          <a:bodyPr/>
          <a:lstStyle>
            <a:lvl1pPr marL="0" indent="0" algn="ctr">
              <a:buNone/>
              <a:defRPr sz="2646"/>
            </a:lvl1pPr>
            <a:lvl2pPr marL="503972" indent="0" algn="ctr">
              <a:buNone/>
              <a:defRPr sz="2205"/>
            </a:lvl2pPr>
            <a:lvl3pPr marL="1007943" indent="0" algn="ctr">
              <a:buNone/>
              <a:defRPr sz="1984"/>
            </a:lvl3pPr>
            <a:lvl4pPr marL="1511915" indent="0" algn="ctr">
              <a:buNone/>
              <a:defRPr sz="1764"/>
            </a:lvl4pPr>
            <a:lvl5pPr marL="2015886" indent="0" algn="ctr">
              <a:buNone/>
              <a:defRPr sz="1764"/>
            </a:lvl5pPr>
            <a:lvl6pPr marL="2519858" indent="0" algn="ctr">
              <a:buNone/>
              <a:defRPr sz="1764"/>
            </a:lvl6pPr>
            <a:lvl7pPr marL="3023829" indent="0" algn="ctr">
              <a:buNone/>
              <a:defRPr sz="1764"/>
            </a:lvl7pPr>
            <a:lvl8pPr marL="3527801" indent="0" algn="ctr">
              <a:buNone/>
              <a:defRPr sz="1764"/>
            </a:lvl8pPr>
            <a:lvl9pPr marL="4031772" indent="0" algn="ctr">
              <a:buNone/>
              <a:defRPr sz="1764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29F4-75F2-449E-9785-46FACD38F9D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6728-34B5-41C6-AACF-DAF98EAD9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64731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29F4-75F2-449E-9785-46FACD38F9D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6728-34B5-41C6-AACF-DAF98EAD9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3736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8581" y="402483"/>
            <a:ext cx="2328699" cy="64064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42484" y="402483"/>
            <a:ext cx="6851100" cy="64064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29F4-75F2-449E-9785-46FACD38F9D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6728-34B5-41C6-AACF-DAF98EAD9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81537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29F4-75F2-449E-9785-46FACD38F9D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6728-34B5-41C6-AACF-DAF98EAD9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598956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859" y="1884671"/>
            <a:ext cx="931479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859" y="5059035"/>
            <a:ext cx="931479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29F4-75F2-449E-9785-46FACD38F9D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6728-34B5-41C6-AACF-DAF98EAD9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200445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2484" y="2012414"/>
            <a:ext cx="4589899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67380" y="2012414"/>
            <a:ext cx="4589899" cy="4796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29F4-75F2-449E-9785-46FACD38F9D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6728-34B5-41C6-AACF-DAF98EAD9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0695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402484"/>
            <a:ext cx="9314796" cy="14611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3892" y="1853171"/>
            <a:ext cx="456880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892" y="2761381"/>
            <a:ext cx="4568805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67381" y="1853171"/>
            <a:ext cx="4591306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67381" y="2761381"/>
            <a:ext cx="4591306" cy="40615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29F4-75F2-449E-9785-46FACD38F9D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6728-34B5-41C6-AACF-DAF98EAD9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929196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29F4-75F2-449E-9785-46FACD38F9D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6728-34B5-41C6-AACF-DAF98EAD9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283803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29F4-75F2-449E-9785-46FACD38F9D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6728-34B5-41C6-AACF-DAF98EAD9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36578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03978"/>
            <a:ext cx="3483205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1306" y="1088455"/>
            <a:ext cx="5467380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267902"/>
            <a:ext cx="3483205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29F4-75F2-449E-9785-46FACD38F9D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6728-34B5-41C6-AACF-DAF98EAD9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927186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890" y="503978"/>
            <a:ext cx="3483205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91306" y="1088455"/>
            <a:ext cx="5467380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43890" y="2267902"/>
            <a:ext cx="3483205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A29F4-75F2-449E-9785-46FACD38F9D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86728-34B5-41C6-AACF-DAF98EAD9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160316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42484" y="402484"/>
            <a:ext cx="9314796" cy="14611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2484" y="2012414"/>
            <a:ext cx="9314796" cy="47965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2484" y="7006700"/>
            <a:ext cx="242994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6A29F4-75F2-449E-9785-46FACD38F9D8}" type="datetimeFigureOut">
              <a:rPr lang="ru-RU" smtClean="0"/>
              <a:pPr/>
              <a:t>06.02.2019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77422" y="7006700"/>
            <a:ext cx="364492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7332" y="7006700"/>
            <a:ext cx="2429947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86728-34B5-41C6-AACF-DAF98EAD946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4548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986" indent="-251986" algn="l" defTabSz="1007943" rtl="0" eaLnBrk="1" latinLnBrk="0" hangingPunct="1">
        <a:lnSpc>
          <a:spcPct val="90000"/>
        </a:lnSpc>
        <a:spcBef>
          <a:spcPts val="1102"/>
        </a:spcBef>
        <a:buFont typeface="Arial" panose="020B0604020202020204" pitchFamily="34" charset="0"/>
        <a:buChar char="•"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75595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eg"/><Relationship Id="rId3" Type="http://schemas.openxmlformats.org/officeDocument/2006/relationships/image" Target="../media/image79.png"/><Relationship Id="rId7" Type="http://schemas.openxmlformats.org/officeDocument/2006/relationships/image" Target="../media/image8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Relationship Id="rId9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97803" y="619932"/>
            <a:ext cx="845139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800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«Музыка как средство воспитания экологической культуры дошкольников»</a:t>
            </a:r>
            <a:endParaRPr lang="ru-RU" sz="2800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	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8310" y="3107999"/>
            <a:ext cx="5262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434" name="Picture 2" descr="http://134.lipetskddo.ru/files/images/1/%D1%8D%D0%BC%D0%B1%D0%BB%D0%B5%D0%BC%D0%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3277" y="234464"/>
            <a:ext cx="1597315" cy="1476000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363133" y="2262754"/>
            <a:ext cx="71757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1588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3471619" y="356461"/>
            <a:ext cx="3084163" cy="873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2" name="Прямоугольник 21"/>
          <p:cNvSpPr/>
          <p:nvPr/>
        </p:nvSpPr>
        <p:spPr>
          <a:xfrm rot="5400000">
            <a:off x="426201" y="3169406"/>
            <a:ext cx="4138050" cy="244873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dirty="0" smtClean="0"/>
          </a:p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Комплексная</a:t>
            </a:r>
          </a:p>
          <a:p>
            <a:pPr algn="ctr"/>
            <a:endParaRPr lang="ru-RU" sz="2000" dirty="0" smtClean="0"/>
          </a:p>
          <a:p>
            <a:pPr algn="ctr"/>
            <a:endParaRPr lang="ru-RU" sz="2000" dirty="0" smtClean="0"/>
          </a:p>
          <a:p>
            <a:pPr algn="ctr"/>
            <a:r>
              <a:rPr lang="ru-RU" sz="2400" dirty="0" smtClean="0">
                <a:solidFill>
                  <a:srgbClr val="3B1EB4"/>
                </a:solidFill>
              </a:rPr>
              <a:t>« Мы рады зимушке-зиме»;</a:t>
            </a:r>
          </a:p>
          <a:p>
            <a:pPr algn="ctr"/>
            <a:r>
              <a:rPr lang="ru-RU" sz="2400" dirty="0" smtClean="0">
                <a:solidFill>
                  <a:srgbClr val="3B1EB4"/>
                </a:solidFill>
              </a:rPr>
              <a:t>« Золотая волшебница  Осень»</a:t>
            </a:r>
          </a:p>
          <a:p>
            <a:pPr algn="ctr"/>
            <a:r>
              <a:rPr lang="ru-RU" sz="2400" dirty="0" smtClean="0">
                <a:solidFill>
                  <a:srgbClr val="3B1EB4"/>
                </a:solidFill>
              </a:rPr>
              <a:t>и  др.,</a:t>
            </a:r>
            <a:endParaRPr lang="ru-RU" sz="2000" dirty="0" smtClean="0">
              <a:solidFill>
                <a:srgbClr val="3B1EB4"/>
              </a:solidFill>
            </a:endParaRP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3523928" y="3167471"/>
            <a:ext cx="4188415" cy="2495227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2400" dirty="0" smtClean="0"/>
          </a:p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Тематическая</a:t>
            </a:r>
            <a:r>
              <a:rPr lang="ru-RU" sz="2000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>
                <a:solidFill>
                  <a:srgbClr val="3B1EB4"/>
                </a:solidFill>
              </a:rPr>
              <a:t>« В заповеднике»;</a:t>
            </a:r>
          </a:p>
          <a:p>
            <a:pPr algn="ctr"/>
            <a:r>
              <a:rPr lang="ru-RU" sz="2400" dirty="0" smtClean="0">
                <a:solidFill>
                  <a:srgbClr val="3B1EB4"/>
                </a:solidFill>
              </a:rPr>
              <a:t>« Звонкая капель»;</a:t>
            </a:r>
          </a:p>
          <a:p>
            <a:pPr algn="ctr"/>
            <a:r>
              <a:rPr lang="ru-RU" sz="2400" dirty="0" smtClean="0">
                <a:solidFill>
                  <a:srgbClr val="3B1EB4"/>
                </a:solidFill>
              </a:rPr>
              <a:t>« Краски Осени»;</a:t>
            </a:r>
          </a:p>
          <a:p>
            <a:pPr algn="ctr"/>
            <a:r>
              <a:rPr lang="ru-RU" sz="2400" dirty="0" smtClean="0">
                <a:solidFill>
                  <a:srgbClr val="3B1EB4"/>
                </a:solidFill>
              </a:rPr>
              <a:t>« Нам праздник веселый Зима принесла»</a:t>
            </a:r>
          </a:p>
          <a:p>
            <a:pPr algn="ctr"/>
            <a:r>
              <a:rPr lang="ru-RU" sz="2400" dirty="0" smtClean="0">
                <a:solidFill>
                  <a:srgbClr val="3B1EB4"/>
                </a:solidFill>
              </a:rPr>
              <a:t>и  др.,</a:t>
            </a:r>
          </a:p>
          <a:p>
            <a:pPr algn="ctr"/>
            <a:endParaRPr lang="ru-RU" dirty="0" smtClean="0"/>
          </a:p>
          <a:p>
            <a:pPr algn="ctr"/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 rot="5400000">
            <a:off x="6612612" y="3202989"/>
            <a:ext cx="4176790" cy="2373822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endParaRPr lang="ru-RU" sz="2000" dirty="0" smtClean="0"/>
          </a:p>
          <a:p>
            <a:pPr algn="ctr"/>
            <a:endParaRPr lang="ru-RU" sz="2400" dirty="0" smtClean="0"/>
          </a:p>
          <a:p>
            <a:pPr algn="ctr"/>
            <a:r>
              <a:rPr lang="ru-RU" sz="2400" dirty="0" smtClean="0">
                <a:solidFill>
                  <a:schemeClr val="accent5">
                    <a:lumMod val="75000"/>
                  </a:schemeClr>
                </a:solidFill>
              </a:rPr>
              <a:t>Сюжетно-игровая</a:t>
            </a:r>
            <a:endParaRPr lang="ru-RU" sz="2000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endParaRPr lang="ru-RU" sz="2000" dirty="0" smtClean="0"/>
          </a:p>
          <a:p>
            <a:pPr algn="ctr"/>
            <a:r>
              <a:rPr lang="ru-RU" sz="2400" dirty="0" smtClean="0">
                <a:solidFill>
                  <a:srgbClr val="3B1EB4"/>
                </a:solidFill>
              </a:rPr>
              <a:t>« Зимняя сказка»;</a:t>
            </a:r>
          </a:p>
          <a:p>
            <a:pPr algn="ctr"/>
            <a:r>
              <a:rPr lang="ru-RU" sz="2400" dirty="0" smtClean="0">
                <a:solidFill>
                  <a:srgbClr val="3B1EB4"/>
                </a:solidFill>
              </a:rPr>
              <a:t>« Как хорошо  что пришла к нам Весна»</a:t>
            </a:r>
          </a:p>
          <a:p>
            <a:pPr algn="ctr"/>
            <a:endParaRPr lang="ru-RU" sz="2400" dirty="0" smtClean="0">
              <a:solidFill>
                <a:srgbClr val="3B1EB4"/>
              </a:solidFill>
            </a:endParaRPr>
          </a:p>
          <a:p>
            <a:pPr algn="ctr"/>
            <a:r>
              <a:rPr lang="ru-RU" sz="2400" dirty="0" smtClean="0">
                <a:solidFill>
                  <a:srgbClr val="3B1EB4"/>
                </a:solidFill>
              </a:rPr>
              <a:t>и  др.,</a:t>
            </a:r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endParaRPr lang="ru-RU" dirty="0" smtClean="0"/>
          </a:p>
          <a:p>
            <a:pPr algn="ctr"/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 rot="16200000">
            <a:off x="5243591" y="-3090073"/>
            <a:ext cx="578607" cy="867905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28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Образовательно-интегрированная</a:t>
            </a:r>
            <a:endParaRPr lang="ru-RU" sz="2800" dirty="0">
              <a:solidFill>
                <a:schemeClr val="accent5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8" name="Прямая со стрелкой 57"/>
          <p:cNvCxnSpPr/>
          <p:nvPr/>
        </p:nvCxnSpPr>
        <p:spPr>
          <a:xfrm>
            <a:off x="8710047" y="1715885"/>
            <a:ext cx="0" cy="4339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>
            <a:off x="2462632" y="1803337"/>
            <a:ext cx="0" cy="4339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5" name="Прямая со стрелкой 64"/>
          <p:cNvCxnSpPr/>
          <p:nvPr/>
        </p:nvCxnSpPr>
        <p:spPr>
          <a:xfrm>
            <a:off x="5619735" y="1711703"/>
            <a:ext cx="0" cy="43395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01858" y="433953"/>
            <a:ext cx="9236517" cy="553446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28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Виды слушания</a:t>
            </a: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endParaRPr lang="ru-RU" sz="28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           Слушание- игра</a:t>
            </a:r>
          </a:p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           Слушание –пение</a:t>
            </a:r>
          </a:p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           Слушание –детский оркестр</a:t>
            </a:r>
          </a:p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           Слушание-рисование</a:t>
            </a:r>
          </a:p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           Слушание рассказ</a:t>
            </a:r>
          </a:p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           Слушание- наблюдение</a:t>
            </a:r>
          </a:p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           Слушание- стихи</a:t>
            </a:r>
          </a:p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           Слушание- творчество детей </a:t>
            </a:r>
          </a:p>
          <a:p>
            <a:pPr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                       Слушание- труд в природе</a:t>
            </a:r>
            <a:r>
              <a:rPr lang="ru-RU" sz="28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ru-RU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493476" y="4817504"/>
            <a:ext cx="81626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dirty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</a:t>
            </a:r>
          </a:p>
        </p:txBody>
      </p:sp>
      <p:pic>
        <p:nvPicPr>
          <p:cNvPr id="1026" name="Picture 2" descr="C:\Users\Я\Desktop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2624" y="309966"/>
            <a:ext cx="2511560" cy="25550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7" name="Picture 3" descr="C:\Users\Я\Desktop\depositphotos_9977114-stock-illustration-water-drop-ic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00349" y="1642820"/>
            <a:ext cx="222868" cy="340962"/>
          </a:xfrm>
          <a:prstGeom prst="rect">
            <a:avLst/>
          </a:prstGeom>
          <a:noFill/>
        </p:spPr>
      </p:pic>
      <p:pic>
        <p:nvPicPr>
          <p:cNvPr id="8" name="Picture 3" descr="C:\Users\Я\Desktop\depositphotos_9977114-stock-illustration-water-drop-ic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44261" y="3531031"/>
            <a:ext cx="222868" cy="340962"/>
          </a:xfrm>
          <a:prstGeom prst="rect">
            <a:avLst/>
          </a:prstGeom>
          <a:noFill/>
        </p:spPr>
      </p:pic>
      <p:pic>
        <p:nvPicPr>
          <p:cNvPr id="9" name="Picture 3" descr="C:\Users\Я\Desktop\depositphotos_9977114-stock-illustration-water-drop-ic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95183" y="2087106"/>
            <a:ext cx="222868" cy="340962"/>
          </a:xfrm>
          <a:prstGeom prst="rect">
            <a:avLst/>
          </a:prstGeom>
          <a:noFill/>
        </p:spPr>
      </p:pic>
      <p:pic>
        <p:nvPicPr>
          <p:cNvPr id="11" name="Picture 3" descr="C:\Users\Я\Desktop\depositphotos_9977114-stock-illustration-water-drop-ic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10681" y="2552056"/>
            <a:ext cx="222868" cy="340962"/>
          </a:xfrm>
          <a:prstGeom prst="rect">
            <a:avLst/>
          </a:prstGeom>
          <a:noFill/>
        </p:spPr>
      </p:pic>
      <p:pic>
        <p:nvPicPr>
          <p:cNvPr id="12" name="Picture 3" descr="C:\Users\Я\Desktop\depositphotos_9977114-stock-illustration-water-drop-ic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23597" y="3029918"/>
            <a:ext cx="222868" cy="340962"/>
          </a:xfrm>
          <a:prstGeom prst="rect">
            <a:avLst/>
          </a:prstGeom>
          <a:noFill/>
        </p:spPr>
      </p:pic>
      <p:pic>
        <p:nvPicPr>
          <p:cNvPr id="13" name="Picture 3" descr="C:\Users\Я\Desktop\depositphotos_9977114-stock-illustration-water-drop-ic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7176" y="3977900"/>
            <a:ext cx="222868" cy="340962"/>
          </a:xfrm>
          <a:prstGeom prst="rect">
            <a:avLst/>
          </a:prstGeom>
          <a:noFill/>
        </p:spPr>
      </p:pic>
      <p:pic>
        <p:nvPicPr>
          <p:cNvPr id="14" name="Picture 3" descr="C:\Users\Я\Desktop\depositphotos_9977114-stock-illustration-water-drop-ic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9097" y="4502257"/>
            <a:ext cx="222868" cy="340962"/>
          </a:xfrm>
          <a:prstGeom prst="rect">
            <a:avLst/>
          </a:prstGeom>
          <a:noFill/>
        </p:spPr>
      </p:pic>
      <p:pic>
        <p:nvPicPr>
          <p:cNvPr id="15" name="Picture 3" descr="C:\Users\Я\Desktop\depositphotos_9977114-stock-illustration-water-drop-ic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52010" y="5011118"/>
            <a:ext cx="222868" cy="340962"/>
          </a:xfrm>
          <a:prstGeom prst="rect">
            <a:avLst/>
          </a:prstGeom>
          <a:noFill/>
        </p:spPr>
      </p:pic>
      <p:pic>
        <p:nvPicPr>
          <p:cNvPr id="16" name="Picture 3" descr="C:\Users\Я\Desktop\depositphotos_9977114-stock-illustration-water-drop-ic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64927" y="5457986"/>
            <a:ext cx="222868" cy="34096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16753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3471619" y="356461"/>
            <a:ext cx="3084163" cy="873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26" name="Прямоугольник 25"/>
          <p:cNvSpPr/>
          <p:nvPr/>
        </p:nvSpPr>
        <p:spPr>
          <a:xfrm rot="5400000">
            <a:off x="3221065" y="787833"/>
            <a:ext cx="731004" cy="2993756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Конкурсы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5400000">
            <a:off x="2952423" y="4243959"/>
            <a:ext cx="1136545" cy="3022168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Турниры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 rot="5400000">
            <a:off x="3174732" y="1841880"/>
            <a:ext cx="782527" cy="2972903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Тематические вечера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 rot="5400000">
            <a:off x="3159070" y="2988595"/>
            <a:ext cx="769752" cy="2986005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Посиделки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 rot="5400000">
            <a:off x="7621291" y="789124"/>
            <a:ext cx="700010" cy="3022168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Театрализации, инсценировки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5400000">
            <a:off x="7605791" y="1863671"/>
            <a:ext cx="751670" cy="3022168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КВН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5400000">
            <a:off x="7661328" y="2882689"/>
            <a:ext cx="666427" cy="3022168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Музыкальные викторины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 rot="5400000">
            <a:off x="7506347" y="4153555"/>
            <a:ext cx="1100373" cy="3022168"/>
          </a:xfrm>
          <a:prstGeom prst="rect">
            <a:avLst/>
          </a:prstGeom>
          <a:solidFill>
            <a:schemeClr val="bg1">
              <a:lumMod val="65000"/>
            </a:schemeClr>
          </a:solidFill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Праздники: традиционные сезонны</a:t>
            </a:r>
            <a:r>
              <a:rPr lang="ru-RU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endParaRPr lang="ru-RU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 rot="16200000">
            <a:off x="5141563" y="-1305735"/>
            <a:ext cx="782667" cy="430853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ru-RU" sz="2800" dirty="0" err="1" smtClean="0">
                <a:solidFill>
                  <a:srgbClr val="3B1EB4"/>
                </a:solidFill>
                <a:latin typeface="Times New Roman" pitchFamily="18" charset="0"/>
                <a:cs typeface="Times New Roman" pitchFamily="18" charset="0"/>
              </a:rPr>
              <a:t>Досуговая</a:t>
            </a:r>
            <a:endParaRPr lang="ru-RU" sz="2800" dirty="0">
              <a:solidFill>
                <a:srgbClr val="3B1E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Я\Desktop\63505_e82b07b060b5ef63eb25eebb3abb5b3e01a44b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2889" y="2030279"/>
            <a:ext cx="1177871" cy="759417"/>
          </a:xfrm>
          <a:prstGeom prst="rect">
            <a:avLst/>
          </a:prstGeom>
          <a:noFill/>
        </p:spPr>
      </p:pic>
      <p:pic>
        <p:nvPicPr>
          <p:cNvPr id="18" name="Picture 2" descr="C:\Users\Я\Desktop\63505_e82b07b060b5ef63eb25eebb3abb5b3e01a44b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4806" y="3019588"/>
            <a:ext cx="1177871" cy="759417"/>
          </a:xfrm>
          <a:prstGeom prst="rect">
            <a:avLst/>
          </a:prstGeom>
          <a:noFill/>
        </p:spPr>
      </p:pic>
      <p:pic>
        <p:nvPicPr>
          <p:cNvPr id="19" name="Picture 2" descr="C:\Users\Я\Desktop\63505_e82b07b060b5ef63eb25eebb3abb5b3e01a44b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60894" y="4153548"/>
            <a:ext cx="1177871" cy="759417"/>
          </a:xfrm>
          <a:prstGeom prst="rect">
            <a:avLst/>
          </a:prstGeom>
          <a:noFill/>
        </p:spPr>
      </p:pic>
      <p:pic>
        <p:nvPicPr>
          <p:cNvPr id="20" name="Picture 2" descr="C:\Users\Я\Desktop\63505_e82b07b060b5ef63eb25eebb3abb5b3e01a44b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9905" y="1999284"/>
            <a:ext cx="1177871" cy="759417"/>
          </a:xfrm>
          <a:prstGeom prst="rect">
            <a:avLst/>
          </a:prstGeom>
          <a:noFill/>
        </p:spPr>
      </p:pic>
      <p:pic>
        <p:nvPicPr>
          <p:cNvPr id="21" name="Picture 2" descr="C:\Users\Я\Desktop\63505_e82b07b060b5ef63eb25eebb3abb5b3e01a44b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1891" y="5362413"/>
            <a:ext cx="1177871" cy="759417"/>
          </a:xfrm>
          <a:prstGeom prst="rect">
            <a:avLst/>
          </a:prstGeom>
          <a:noFill/>
        </p:spPr>
      </p:pic>
      <p:pic>
        <p:nvPicPr>
          <p:cNvPr id="23" name="Picture 2" descr="C:\Users\Я\Desktop\63505_e82b07b060b5ef63eb25eebb3abb5b3e01a44b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0901" y="3037668"/>
            <a:ext cx="1177871" cy="759417"/>
          </a:xfrm>
          <a:prstGeom prst="rect">
            <a:avLst/>
          </a:prstGeom>
          <a:noFill/>
        </p:spPr>
      </p:pic>
      <p:pic>
        <p:nvPicPr>
          <p:cNvPr id="24" name="Picture 2" descr="C:\Users\Я\Desktop\63505_e82b07b060b5ef63eb25eebb3abb5b3e01a44b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68319" y="4104468"/>
            <a:ext cx="1177871" cy="759417"/>
          </a:xfrm>
          <a:prstGeom prst="rect">
            <a:avLst/>
          </a:prstGeom>
          <a:noFill/>
        </p:spPr>
      </p:pic>
      <p:pic>
        <p:nvPicPr>
          <p:cNvPr id="25" name="Picture 2" descr="C:\Users\Я\Desktop\63505_e82b07b060b5ef63eb25eebb3abb5b3e01a44b6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27729" y="5310752"/>
            <a:ext cx="1177871" cy="7594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4" descr="C:\Users\Я\Desktop\для экопрезентации\8aa4b9bf7f420e888359922d340d488c.jp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5086" y="4029559"/>
            <a:ext cx="3714921" cy="322364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G:\воспитатель года\SAM_384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6644" y="4060556"/>
            <a:ext cx="3880725" cy="317715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2" descr="C:\Users\Я\Desktop\для экопрезентации\9a2ec3972d3ab47_1394.8c4fb240a6_g-middl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92312" y="619933"/>
            <a:ext cx="3969043" cy="302216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3" descr="C:\Users\Я\Desktop\для экопрезентации\fd3a5b7423b2c09_1446.97a47a9224_g-midd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2407" y="604434"/>
            <a:ext cx="3893276" cy="305316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43580" y="2727702"/>
            <a:ext cx="3378630" cy="34406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3471619" y="356461"/>
            <a:ext cx="3084163" cy="873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5" name="Рисунок 4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2974" y="409417"/>
            <a:ext cx="4870402" cy="42115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IMG_126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15919" y="2975676"/>
            <a:ext cx="4694756" cy="37857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Я\Desktop\images-1-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9153" y="370373"/>
            <a:ext cx="2613913" cy="20764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3471619" y="356461"/>
            <a:ext cx="3084163" cy="873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cxnSp>
        <p:nvCxnSpPr>
          <p:cNvPr id="81" name="Прямая со стрелкой 80"/>
          <p:cNvCxnSpPr/>
          <p:nvPr/>
        </p:nvCxnSpPr>
        <p:spPr>
          <a:xfrm flipH="1">
            <a:off x="3295729" y="2231759"/>
            <a:ext cx="330875" cy="86962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7052221" y="2171976"/>
            <a:ext cx="324972" cy="7882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Овал 26"/>
          <p:cNvSpPr/>
          <p:nvPr/>
        </p:nvSpPr>
        <p:spPr>
          <a:xfrm>
            <a:off x="3146157" y="867906"/>
            <a:ext cx="4401519" cy="1084882"/>
          </a:xfrm>
          <a:prstGeom prst="ellipse">
            <a:avLst/>
          </a:prstGeom>
          <a:solidFill>
            <a:schemeClr val="accent4"/>
          </a:solidFill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3B1EB4"/>
                </a:solidFill>
                <a:latin typeface="Times New Roman" pitchFamily="18" charset="0"/>
                <a:cs typeface="Times New Roman" pitchFamily="18" charset="0"/>
              </a:rPr>
              <a:t>Вспомогательная</a:t>
            </a:r>
            <a:endParaRPr lang="ru-RU" sz="2800" dirty="0">
              <a:solidFill>
                <a:srgbClr val="3B1E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Блок-схема: перфолента 27"/>
          <p:cNvSpPr/>
          <p:nvPr/>
        </p:nvSpPr>
        <p:spPr>
          <a:xfrm>
            <a:off x="1735809" y="3471621"/>
            <a:ext cx="3053167" cy="2293749"/>
          </a:xfrm>
          <a:prstGeom prst="flowChartPunchedTap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3B1EB4"/>
                </a:solidFill>
                <a:latin typeface="Times New Roman" pitchFamily="18" charset="0"/>
                <a:cs typeface="Times New Roman" pitchFamily="18" charset="0"/>
              </a:rPr>
              <a:t>Экскурсии</a:t>
            </a:r>
            <a:endParaRPr lang="ru-RU" sz="2800" dirty="0">
              <a:solidFill>
                <a:srgbClr val="3B1E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Блок-схема: перфолента 28"/>
          <p:cNvSpPr/>
          <p:nvPr/>
        </p:nvSpPr>
        <p:spPr>
          <a:xfrm>
            <a:off x="6292312" y="3717009"/>
            <a:ext cx="3254644" cy="2249837"/>
          </a:xfrm>
          <a:prstGeom prst="flowChartPunchedTape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3B1EB4"/>
                </a:solidFill>
                <a:latin typeface="Times New Roman" pitchFamily="18" charset="0"/>
                <a:cs typeface="Times New Roman" pitchFamily="18" charset="0"/>
              </a:rPr>
              <a:t>Выставки работ</a:t>
            </a:r>
            <a:endParaRPr lang="ru-RU" sz="2800" dirty="0">
              <a:solidFill>
                <a:srgbClr val="3B1E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Я\Desktop\6424899-beautiful-eco-icon-vector-illustration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198603" y="263471"/>
            <a:ext cx="2371241" cy="24642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7" name="TextBox 36"/>
          <p:cNvSpPr txBox="1"/>
          <p:nvPr/>
        </p:nvSpPr>
        <p:spPr>
          <a:xfrm>
            <a:off x="8741044" y="66642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G:\экология\20-2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43919" y="1027483"/>
            <a:ext cx="4819973" cy="3823487"/>
          </a:xfrm>
          <a:prstGeom prst="roundRect">
            <a:avLst>
              <a:gd name="adj" fmla="val 28922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2381" y="2510726"/>
            <a:ext cx="4215538" cy="399856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122" name="Picture 2" descr="C:\Users\Я\Desktop\экокв-на-сайт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14102" y="245578"/>
            <a:ext cx="2123268" cy="18776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743199" y="2789696"/>
            <a:ext cx="6121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Я\Desktop\img-69Ttnx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1376" y="987236"/>
            <a:ext cx="3810000" cy="285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1267" name="Picture 3" descr="C:\Users\Я\Desktop\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4915" y="929897"/>
            <a:ext cx="3859078" cy="3316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1268" name="Picture 4" descr="C:\Users\Я\Desktop\ekologicheskoe-vospitanie-v-detskom-sadu-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49380" y="4333660"/>
            <a:ext cx="3985094" cy="265257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6908" y="1069384"/>
            <a:ext cx="3409628" cy="3502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C:\Users\Я\Desktop\IMG_37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5234" y="3766088"/>
            <a:ext cx="3347634" cy="3378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32136" y="1844298"/>
            <a:ext cx="4293031" cy="42155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6146" name="Picture 2" descr="C:\Users\Я\Desktop\2362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114440" y="286422"/>
            <a:ext cx="2362416" cy="20228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0" y="0"/>
            <a:ext cx="10799763" cy="74481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alt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Методы и приемы</a:t>
            </a:r>
            <a:endParaRPr lang="ru-RU" alt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Tx/>
              <a:buAutoNum type="arabicPeriod"/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Наглядные: 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 – слуховой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(непосредственное восприятие муз. произведения) – приемы (сравнение контрастных произведений, произведений одинакового названия, одного жанра, произведение в исполнении разных муз. инструментов)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наглядно – зрительный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(показ картинки – восприятие)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метод демонстрации </a:t>
            </a:r>
          </a:p>
          <a:p>
            <a:pPr algn="just"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приемы: демонстрация муз. инструмента, демонстрация способа игры на нем, демонстрация </a:t>
            </a:r>
          </a:p>
          <a:p>
            <a:pPr algn="just"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предметных картинок, репродукций картин);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использование ТСО.</a:t>
            </a:r>
          </a:p>
          <a:p>
            <a:pPr algn="just"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Словесные: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метод рассказа, беседы:</a:t>
            </a:r>
          </a:p>
          <a:p>
            <a:pPr algn="just"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приемы:</a:t>
            </a: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постановка вопросов, объяснение, указание, инструкции, речевой образец,  </a:t>
            </a:r>
          </a:p>
          <a:p>
            <a:pPr algn="just"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повторное проговаривание, педагогическая оценка, художественное слово.</a:t>
            </a:r>
          </a:p>
          <a:p>
            <a:pPr algn="just"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Практические: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метод упражнения;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метод моделирования звуковых отношений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(показ рукой, рисование высоких и низких </a:t>
            </a:r>
          </a:p>
          <a:p>
            <a:pPr algn="just"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звуков)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экспериментирование со звуком;</a:t>
            </a:r>
          </a:p>
          <a:p>
            <a:pPr algn="just"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приемы: показ педагогом исполнительских приемов в разных видах музыкальной </a:t>
            </a:r>
          </a:p>
          <a:p>
            <a:pPr algn="just"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деятельности </a:t>
            </a:r>
          </a:p>
          <a:p>
            <a:pPr algn="just">
              <a:defRPr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Игровые: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музыкально – дидактические игры и пособия, подвижные игры с музыкой;</a:t>
            </a:r>
          </a:p>
          <a:p>
            <a:pPr algn="just">
              <a:buFont typeface="Arial" panose="020B0604020202020204" pitchFamily="34" charset="0"/>
              <a:buChar char="•"/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воображаемая ситуация в развернутом виде;</a:t>
            </a:r>
          </a:p>
          <a:p>
            <a:pPr algn="just">
              <a:defRPr/>
            </a:pPr>
            <a:r>
              <a:rPr lang="ru-RU" alt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приемы: организация игровой ситуации, чудесное появление объектов, выполнение педагогом  </a:t>
            </a:r>
          </a:p>
          <a:p>
            <a:pPr algn="just">
              <a:defRPr/>
            </a:pP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игровых действий, введение соревновательных элементов,  загадывание загадок…</a:t>
            </a:r>
          </a:p>
        </p:txBody>
      </p: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797803" y="1921790"/>
            <a:ext cx="8451395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	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</a:t>
            </a:r>
            <a:endParaRPr lang="ru-RU" sz="2000" dirty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000" dirty="0" smtClean="0">
              <a:solidFill>
                <a:schemeClr val="accent5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088310" y="3107999"/>
            <a:ext cx="52620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434" name="Picture 2" descr="http://134.lipetskddo.ru/files/images/1/%D1%8D%D0%BC%D0%B1%D0%BB%D0%B5%D0%BC%D0%B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775" y="218966"/>
            <a:ext cx="1597315" cy="1476000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1069383" y="1410346"/>
            <a:ext cx="94694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«Человек стал человеком, когда услышал шёпот листьев и песню кузнечика, журчание весеннего ручья и звон серебряных колокольчиков в бездонном летнем небе, шорох снежинок и завывание вьюги за окном, ласковый плеск волны и торжественную тишину ночи. Услышал и , затаив дыхание, слушает сотни и тысячи лет чудесную 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музыку жизни».</a:t>
            </a:r>
          </a:p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				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В.А. Сухомлинский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815884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3471619" y="356461"/>
            <a:ext cx="3084163" cy="873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cxnSp>
        <p:nvCxnSpPr>
          <p:cNvPr id="42" name="Прямая со стрелкой 41"/>
          <p:cNvCxnSpPr/>
          <p:nvPr/>
        </p:nvCxnSpPr>
        <p:spPr>
          <a:xfrm rot="5400000" flipH="1" flipV="1">
            <a:off x="1451428" y="2902859"/>
            <a:ext cx="348345" cy="158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 rot="5400000">
            <a:off x="5135227" y="-2324498"/>
            <a:ext cx="774918" cy="640080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музыкальной деятельности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 rot="5400000">
            <a:off x="1530337" y="2334408"/>
            <a:ext cx="913410" cy="2442212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ВОСПРИЯТИЕ МУЗЫКИ СПЕЦИАЛЬНО СОЗДАННОЙ</a:t>
            </a:r>
          </a:p>
          <a:p>
            <a:pPr algn="ctr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ДЛЯ</a:t>
            </a:r>
          </a:p>
          <a:p>
            <a:pPr algn="ctr"/>
            <a:r>
              <a:rPr lang="ru-RU" sz="1200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СЛУШАНИЯ</a:t>
            </a:r>
            <a:endParaRPr lang="ru-RU" sz="1200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1526218" y="3586759"/>
            <a:ext cx="913410" cy="241945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ВОСПРИЯТИЕ МУЗЫКИ   В СВЯЗИ С ЕЕ ИСПОЛНЕНИЕМ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4932339" y="2357780"/>
            <a:ext cx="913410" cy="2395471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ПЕНИЕ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4943225" y="3595123"/>
            <a:ext cx="913410" cy="23736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МУЗЫКАЛЬНО-РИТМИЧЕСКИЕ ДВИЖЕНИЯ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4984123" y="4831482"/>
            <a:ext cx="913410" cy="23538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ИГРА НА МУЗЫКАЛЬНЫХ ИНСТРУМЕНТАХ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1526217" y="4776929"/>
            <a:ext cx="913410" cy="241945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МУЗЫКАЛЬНО- ДИДАКТИЧЕСКИЕ ИГРЫ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 rot="5400000">
            <a:off x="8283479" y="2476784"/>
            <a:ext cx="913410" cy="2230037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ПЕСЕННОЕ ТВОРЧЕСТВО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 rot="5400000">
            <a:off x="8287107" y="3670587"/>
            <a:ext cx="913410" cy="22372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МУЗЫКАЛЬНО-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ИГРОВОЕ  И ТАНЦЕВАЛЬНОЕ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ТВОРЧЕСТВО</a:t>
            </a:r>
            <a:endParaRPr lang="ru-RU" sz="1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5400000">
            <a:off x="8313492" y="4858115"/>
            <a:ext cx="913410" cy="222806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ИМПРОВИЗАЦИЯ НА ДЕТСКИХ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МУЗЫКАЛЬНЫХ </a:t>
            </a:r>
          </a:p>
          <a:p>
            <a:pPr algn="ctr"/>
            <a:r>
              <a:rPr lang="ru-RU" sz="1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ИНСТРУМЕНТАХ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27" name="Овал 26"/>
          <p:cNvSpPr/>
          <p:nvPr/>
        </p:nvSpPr>
        <p:spPr>
          <a:xfrm>
            <a:off x="362855" y="1727199"/>
            <a:ext cx="2798799" cy="914400"/>
          </a:xfrm>
          <a:prstGeom prst="ellipse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ВОСПРИЯТИЕ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МУЗЫКИ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3533613" y="1596326"/>
            <a:ext cx="3518115" cy="1081558"/>
          </a:xfrm>
          <a:prstGeom prst="ellipse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ИСПОЛНИТЕЛЬСТВО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7344228" y="1666191"/>
            <a:ext cx="2728687" cy="914400"/>
          </a:xfrm>
          <a:prstGeom prst="ellipse">
            <a:avLst/>
          </a:prstGeom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ТВОРЧЕСТВО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6" name="Прямая со стрелкой 45"/>
          <p:cNvCxnSpPr/>
          <p:nvPr/>
        </p:nvCxnSpPr>
        <p:spPr>
          <a:xfrm flipV="1">
            <a:off x="5205341" y="2727702"/>
            <a:ext cx="2090" cy="386608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Прямая со стрелкой 46"/>
          <p:cNvCxnSpPr/>
          <p:nvPr/>
        </p:nvCxnSpPr>
        <p:spPr>
          <a:xfrm rot="16200000" flipV="1">
            <a:off x="8454574" y="2866574"/>
            <a:ext cx="406398" cy="14512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3471619" y="356461"/>
            <a:ext cx="3084163" cy="873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pic>
        <p:nvPicPr>
          <p:cNvPr id="12" name="Picture 2" descr="C:\Users\Алина\Desktop\29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53208" y="4169044"/>
            <a:ext cx="3099661" cy="272420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6" name="TextBox 15"/>
          <p:cNvSpPr txBox="1"/>
          <p:nvPr/>
        </p:nvSpPr>
        <p:spPr>
          <a:xfrm>
            <a:off x="3367314" y="391886"/>
            <a:ext cx="3703451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solidFill>
                  <a:srgbClr val="3B1EB4"/>
                </a:solidFill>
                <a:latin typeface="Times New Roman" pitchFamily="18" charset="0"/>
                <a:cs typeface="Times New Roman" pitchFamily="18" charset="0"/>
              </a:rPr>
              <a:t>Восприятие  музыки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749508" y="1316877"/>
            <a:ext cx="7945041" cy="54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marR="0" lvl="0" indent="449263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знакомить детей с художественными образцами современной, классической, народной музыки;</a:t>
            </a: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развивать музыкальную восприимчивость, способствовать эмоционально откликаться на чувства, выраженные в музыке;</a:t>
            </a: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14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дать первоначальные сведения о музыке, подводить к запоминанию музыкальных произведений, различению их содержания, характера, средств</a:t>
            </a:r>
            <a:r>
              <a:rPr kumimoji="0" lang="ru-RU" sz="2800" u="none" strike="noStrike" cap="none" normalizeH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8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выразительности,</a:t>
            </a:r>
          </a:p>
          <a:p>
            <a:pPr marL="0" marR="0" lvl="0" indent="449263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80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формировать  оценочное отношение.</a:t>
            </a:r>
            <a:endParaRPr kumimoji="0" lang="ru-RU" sz="320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4" name="Прямоугольник 43"/>
          <p:cNvSpPr/>
          <p:nvPr/>
        </p:nvSpPr>
        <p:spPr>
          <a:xfrm>
            <a:off x="3471619" y="356461"/>
            <a:ext cx="3084163" cy="873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endParaRPr lang="ru-RU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82305" y="1084881"/>
            <a:ext cx="6157009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«Росинки».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С. М.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Майкапара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Зимнее утро» П.И.Чайковского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«Море» Н.А.Римского- Корсакова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Подснежник» П.И.Чайковского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Лебедь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К. Сен-Санса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Дождик и радуга» С.Прокофьева;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Осенний ветерок» А.Гречанинова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Дождик « Н. Любарского;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Вальс лисы» Ж.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Колодуб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Воробей» А.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Руббах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Марш гусей» Б. Канаде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Альбом « Времена года» А.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Вивальди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Альбом « Времена года» П.И. Чайковского</a:t>
            </a:r>
          </a:p>
          <a:p>
            <a:r>
              <a:rPr lang="ru-RU" sz="2400" dirty="0" smtClean="0"/>
              <a:t>«Улетают журавли» муз. Лившица,</a:t>
            </a:r>
          </a:p>
          <a:p>
            <a:r>
              <a:rPr lang="ru-RU" sz="2400" dirty="0" smtClean="0"/>
              <a:t> «Слоновый балет» муз. </a:t>
            </a:r>
            <a:r>
              <a:rPr lang="ru-RU" sz="2400" dirty="0" err="1" smtClean="0"/>
              <a:t>Чебакова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797085" y="402956"/>
            <a:ext cx="209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Репертуар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sdshi3.ru/assets/img/TiaStaff2Azu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904135" y="278972"/>
            <a:ext cx="2508801" cy="2464228"/>
          </a:xfrm>
          <a:prstGeom prst="ellipse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 descr="C:\Users\Я\Desktop\для экопрезентации\import-4df27c94e1b92cb841175c59276fbb51-228x2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72677" y="542440"/>
            <a:ext cx="2069804" cy="3154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4274" y="555946"/>
            <a:ext cx="2381250" cy="32861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100" name="Picture 4" descr="C:\Users\Я\Desktop\для экопрезентации\bs00001986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79768" y="3580108"/>
            <a:ext cx="2386739" cy="328564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4101" name="Picture 5" descr="C:\Users\Я\Desktop\для экопрезентации\bs000013169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57865" y="3247513"/>
            <a:ext cx="2540000" cy="3327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836335" y="3595172"/>
            <a:ext cx="51255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C:\Users\</a:t>
            </a:r>
            <a:r>
              <a:rPr lang="ru-RU" dirty="0" smtClean="0"/>
              <a:t>Я\</a:t>
            </a:r>
            <a:r>
              <a:rPr lang="en-US" dirty="0" smtClean="0"/>
              <a:t>Desktop\0018-018-Tvorchestvo-detej.jpg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67940"/>
            <a:ext cx="10799763" cy="76276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s\Я\Desktop\1358476322_child_picture_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2474" y="0"/>
            <a:ext cx="5315919" cy="4479010"/>
          </a:xfrm>
          <a:prstGeom prst="rect">
            <a:avLst/>
          </a:prstGeom>
          <a:noFill/>
        </p:spPr>
      </p:pic>
      <p:pic>
        <p:nvPicPr>
          <p:cNvPr id="2052" name="Picture 4" descr="C:\Users\Я\Desktop\57f605789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9390" y="0"/>
            <a:ext cx="5005952" cy="3874575"/>
          </a:xfrm>
          <a:prstGeom prst="rect">
            <a:avLst/>
          </a:prstGeom>
          <a:noFill/>
        </p:spPr>
      </p:pic>
      <p:pic>
        <p:nvPicPr>
          <p:cNvPr id="10" name="Picture 3" descr="C:\Users\Я\Desktop\detskie_risunki_na_temu_vesna_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1898" y="3673097"/>
            <a:ext cx="5098943" cy="38865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960895" y="294468"/>
            <a:ext cx="6710766" cy="7602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Пение</a:t>
            </a: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3B1EB4"/>
                </a:solidFill>
                <a:latin typeface="Times New Roman" pitchFamily="18" charset="0"/>
                <a:cs typeface="Times New Roman" pitchFamily="18" charset="0"/>
              </a:rPr>
              <a:t>формирование у детей певческих умений и навыков;</a:t>
            </a:r>
          </a:p>
          <a:p>
            <a:pPr>
              <a:buFontTx/>
              <a:buChar char="-"/>
            </a:pPr>
            <a:endParaRPr lang="ru-RU" sz="2400" dirty="0" smtClean="0">
              <a:solidFill>
                <a:srgbClr val="3B1EB4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3B1EB4"/>
                </a:solidFill>
                <a:latin typeface="Times New Roman" pitchFamily="18" charset="0"/>
                <a:cs typeface="Times New Roman" pitchFamily="18" charset="0"/>
              </a:rPr>
              <a:t>обучение детей исполнению песен на занятиях и в быту, с помощью воспитателя и самостоятельно, с сопровождением и без сопровождения инструмента;</a:t>
            </a:r>
          </a:p>
          <a:p>
            <a:pPr>
              <a:buFontTx/>
              <a:buChar char="-"/>
            </a:pPr>
            <a:endParaRPr lang="ru-RU" sz="2400" dirty="0" smtClean="0">
              <a:solidFill>
                <a:srgbClr val="3B1EB4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buFontTx/>
              <a:buChar char="-"/>
            </a:pPr>
            <a:r>
              <a:rPr lang="ru-RU" sz="2400" dirty="0" smtClean="0">
                <a:solidFill>
                  <a:srgbClr val="3B1EB4"/>
                </a:solidFill>
                <a:latin typeface="Times New Roman" pitchFamily="18" charset="0"/>
                <a:cs typeface="Times New Roman" pitchFamily="18" charset="0"/>
              </a:rPr>
              <a:t>развитие музыкального слуха, т. е. различение интонационно точного и неточного пения, звуков по высоте, длительности, слушание себя при пении и исправление своих ошибок;</a:t>
            </a:r>
          </a:p>
          <a:p>
            <a:pPr>
              <a:buFontTx/>
              <a:buChar char="-"/>
            </a:pPr>
            <a:endParaRPr lang="ru-RU" sz="2400" dirty="0" smtClean="0">
              <a:solidFill>
                <a:srgbClr val="3B1EB4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3B1EB4"/>
                </a:solidFill>
                <a:latin typeface="Times New Roman" pitchFamily="18" charset="0"/>
                <a:cs typeface="Times New Roman" pitchFamily="18" charset="0"/>
              </a:rPr>
              <a:t>- развитие певческого голоса, укрепление и расширение его диапазона.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1767" y="399458"/>
            <a:ext cx="2679026" cy="27122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C:\Users\Я\Desktop\mini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0929" y="650928"/>
            <a:ext cx="5269424" cy="35646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171" name="Picture 3" descr="C:\Users\Я\Desktop\IMG_20190205_21452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41003" y="3239146"/>
            <a:ext cx="5424407" cy="39520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172" name="Picture 4" descr="C:\Users\Я\Desktop\depositphotos_6557092-stock-illustration-blue-ecology-logo-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8671" y="681925"/>
            <a:ext cx="2510726" cy="212326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60800" y="537029"/>
            <a:ext cx="3425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3B1EB4"/>
                </a:solidFill>
                <a:latin typeface="Times New Roman" pitchFamily="18" charset="0"/>
                <a:cs typeface="Times New Roman" pitchFamily="18" charset="0"/>
              </a:rPr>
              <a:t>Репертуар</a:t>
            </a:r>
            <a:endParaRPr lang="ru-RU" sz="2800" dirty="0">
              <a:solidFill>
                <a:srgbClr val="3B1E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47310" y="1560715"/>
            <a:ext cx="53975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Во поле береза стояла»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р.н.п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 В сыром бору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тропина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р.н.п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« Веснянка»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р.н.п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Сел комарик на дубочек»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р.н.п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;« По малину в сад пойдем» муз. А .Филиппенко;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Падают листья» муз. М.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Красева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Зимушка-зима»муз.  Вахрушевой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Соловушка» муз. Н.Лукониной,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сл. Л.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Чадовой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Про меня и муравья» Л.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Абелян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« Так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иж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получилось» Г. Струве.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Я\Desktop\для экопрезентации\10005596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57061" y="1648014"/>
            <a:ext cx="2099482" cy="268605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2" descr="C:\Users\Я\Desktop\для экопрезентации\d53eec0f961ba17b2b391f066404fdc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91713" y="4407788"/>
            <a:ext cx="2100639" cy="25044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627086" y="333829"/>
            <a:ext cx="507538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3B1EB4"/>
                </a:solidFill>
                <a:latin typeface="Times New Roman" pitchFamily="18" charset="0"/>
                <a:cs typeface="Times New Roman" pitchFamily="18" charset="0"/>
              </a:rPr>
              <a:t>Игра на детских музыкальных инструментах</a:t>
            </a:r>
            <a:endParaRPr lang="ru-RU" sz="2800" dirty="0">
              <a:solidFill>
                <a:srgbClr val="3B1EB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639" y="4976871"/>
            <a:ext cx="2756143" cy="23658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371958" y="1053885"/>
            <a:ext cx="7377195" cy="658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solidFill>
                <a:schemeClr val="accent4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Формировать начало музыкальной культуры, способствовать формированию общей духовной культуры. </a:t>
            </a: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Знать названия инструментов, узнавать их тембр.</a:t>
            </a:r>
          </a:p>
          <a:p>
            <a:endParaRPr lang="ru-RU" sz="24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Овладевать приемами игры  на музыкальных инструментах 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Играть в ансамбле, соблюдая общую динамику, темп, своевременно вступать и заканчивать.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Подбирать по слуху хорошо знакомые песенки, прибаутки, считалки.</a:t>
            </a:r>
          </a:p>
          <a:p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Импровизировать несложные </a:t>
            </a:r>
            <a:r>
              <a:rPr lang="ru-RU" sz="24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попевки</a:t>
            </a: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IMG_1264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308234" y="4379869"/>
            <a:ext cx="2704332" cy="202702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 descr="D:\0  ЗАГРУЗКИ\hello_html_3a0585a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00174" y="4850620"/>
            <a:ext cx="2646782" cy="20720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 descr="D:\Мои документы\белая флешка\картинки )\1443668090_55ad76464452c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51944" y="758691"/>
            <a:ext cx="2956323" cy="278765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697" name="Picture 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7390" y="1353707"/>
            <a:ext cx="2944680" cy="264485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194" name="Picture 2" descr="C:\Users\Я\Desktop\527ac46cd746a0879f530468d495e64d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744983" y="319921"/>
            <a:ext cx="2793865" cy="24542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59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угольник 1"/>
          <p:cNvSpPr/>
          <p:nvPr/>
        </p:nvSpPr>
        <p:spPr>
          <a:xfrm>
            <a:off x="743919" y="278968"/>
            <a:ext cx="3828080" cy="5265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350"/>
              </a:spcAft>
            </a:pPr>
            <a:endParaRPr lang="ru-RU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1350"/>
              </a:spcAft>
            </a:pPr>
            <a:endParaRPr lang="ru-RU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Aft>
                <a:spcPts val="1350"/>
              </a:spcAft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>
              <a:spcAft>
                <a:spcPts val="1350"/>
              </a:spcAft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>
              <a:spcAft>
                <a:spcPts val="1350"/>
              </a:spcAft>
            </a:pPr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>
              <a:spcAft>
                <a:spcPts val="1350"/>
              </a:spcAft>
            </a:pPr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биологическая наука , изучающая взаимоотношения организмов со средой обитания и между собой</a:t>
            </a:r>
          </a:p>
          <a:p>
            <a:pPr algn="ctr">
              <a:spcAft>
                <a:spcPts val="135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1600" b="1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ct val="107000"/>
              </a:lnSpc>
              <a:spcAft>
                <a:spcPts val="1350"/>
              </a:spcAft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sz="2400" b="1" dirty="0">
              <a:solidFill>
                <a:srgbClr val="FF0000"/>
              </a:solidFill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738" y="165140"/>
            <a:ext cx="10329861" cy="511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1350"/>
              </a:spcAft>
            </a:pPr>
            <a:r>
              <a:rPr lang="ru-RU" sz="28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ru-RU" sz="2800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183824" y="1162374"/>
            <a:ext cx="3812583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400" b="1" dirty="0" smtClean="0">
              <a:solidFill>
                <a:srgbClr val="FF0000"/>
              </a:solidFill>
              <a:latin typeface="Helvetica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/>
            <a:endParaRPr lang="ru-RU" sz="20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модель мира , созданная человеком путем творчества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602997" y="5982345"/>
            <a:ext cx="16583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ru-RU" sz="24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модель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 flipH="1">
            <a:off x="7129219" y="3828081"/>
            <a:ext cx="3053165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</a:t>
            </a:r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</a:t>
            </a:r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чувственная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0800000" flipH="1" flipV="1">
            <a:off x="1084880" y="2709303"/>
            <a:ext cx="275869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</a:t>
            </a: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</a:p>
          <a:p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sz="2000" b="1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научная </a:t>
            </a:r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</a:t>
            </a:r>
            <a:endParaRPr lang="ru-RU" dirty="0"/>
          </a:p>
        </p:txBody>
      </p:sp>
      <p:cxnSp>
        <p:nvCxnSpPr>
          <p:cNvPr id="22" name="Прямая со стрелкой 21"/>
          <p:cNvCxnSpPr/>
          <p:nvPr/>
        </p:nvCxnSpPr>
        <p:spPr>
          <a:xfrm>
            <a:off x="3735092" y="5362414"/>
            <a:ext cx="1007391" cy="86790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 flipH="1">
            <a:off x="6338807" y="5269424"/>
            <a:ext cx="1007389" cy="8834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Скругленный прямоугольник 31"/>
          <p:cNvSpPr/>
          <p:nvPr/>
        </p:nvSpPr>
        <p:spPr>
          <a:xfrm>
            <a:off x="1456841" y="1472339"/>
            <a:ext cx="45719" cy="457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146875" y="1565328"/>
            <a:ext cx="3332136" cy="867905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Экология</a:t>
            </a:r>
            <a:endParaRPr lang="ru-RU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276814" y="1518834"/>
            <a:ext cx="3192651" cy="9144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Музыка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70523" y="5021452"/>
            <a:ext cx="21747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chemeClr val="accent5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Мир</a:t>
            </a:r>
            <a:r>
              <a:rPr lang="ru-RU" dirty="0" smtClean="0">
                <a:solidFill>
                  <a:schemeClr val="accent5">
                    <a:lumMod val="75000"/>
                  </a:schemeClr>
                </a:solidFill>
              </a:rPr>
              <a:t> </a:t>
            </a:r>
            <a:endParaRPr lang="ru-RU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0647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29715" y="28567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728420" y="263471"/>
            <a:ext cx="9407471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Виды  эколого-ориентированных музыкальных движений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 Игры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делятся на сюжетные, в которых дети отражают взаимосвязи в природе,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обыгрывают природные персонажи и несюжетные, в которых дети отражают явления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природы, свойства природных объектов.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2 Этюды-настроения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это двигательное воплощение изменчивых природных явлений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(времена года, погода); передача характера и повадок природных персонажей,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 Этюды-сюжеты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подразумевают обыгрывание экологических сюжетных рассказов, сказок,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передачу эмоционального состояния изображаемого персонажа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3Упражнения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подразделяются на игровые и танцевальные.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Назначение упражнений заключается в развитии у детей актерского мастерства, совершенствовании движений.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4 Хороводы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представляют собой коллективное песенно-хороводное действие.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Движения в хороводе могут комментировать текст песни, а могут быть не связаны с</a:t>
            </a:r>
          </a:p>
          <a:p>
            <a:r>
              <a:rPr lang="ru-RU" sz="2000" dirty="0" smtClean="0"/>
              <a:t>текстом.</a:t>
            </a:r>
          </a:p>
        </p:txBody>
      </p: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8" name="Picture 2" descr="C:\Users\Я\Desktop\0007-013-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47611" y="1026306"/>
            <a:ext cx="3105150" cy="42672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9219" name="Picture 3" descr="C:\Users\Я\Desktop\large_img3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10817" y="3440625"/>
            <a:ext cx="3223217" cy="33166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9220" name="Picture 4" descr="C:\Users\Я\Desktop\0002-003-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87721" y="363834"/>
            <a:ext cx="2247900" cy="21778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5" descr="C:\Users\Я\Desktop\SDC1163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9873" y="518331"/>
            <a:ext cx="3905572" cy="310827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6" name="Picture 6" descr="C:\Users\Я\Desktop\Фото07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9533" y="3963383"/>
            <a:ext cx="4444569" cy="31968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96325" y="526943"/>
            <a:ext cx="3764367" cy="365686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960914" y="435429"/>
            <a:ext cx="57331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Репертуар</a:t>
            </a:r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G:\экология\IMG_20190115_225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10386" y="4638057"/>
            <a:ext cx="3828081" cy="25341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099" name="Picture 3" descr="G:\экология\IMG_20190115_225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10766" y="1518835"/>
            <a:ext cx="3471128" cy="27277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464949" y="1022888"/>
            <a:ext cx="6772759" cy="5478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sz="1400" dirty="0" smtClean="0"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Танец цветов (по выбору педагога)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800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Хоровод “Березка” Р. </a:t>
            </a:r>
            <a:r>
              <a:rPr lang="ru-RU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Рустамова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800" dirty="0" smtClean="0">
              <a:solidFill>
                <a:srgbClr val="C0000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 Огородная –хороводная» Б. </a:t>
            </a:r>
            <a:r>
              <a:rPr lang="ru-RU" sz="2800" dirty="0" err="1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Можжевелова</a:t>
            </a:r>
            <a:endParaRPr lang="ru-RU" sz="2800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800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 Хоровод грибов» Н. Лукониной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800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Упражнение “Ветерок-ветер”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endParaRPr lang="ru-RU" sz="2800" dirty="0" smtClean="0">
              <a:solidFill>
                <a:srgbClr val="C00000"/>
              </a:solidFill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Игра “Васька-кот” </a:t>
            </a:r>
            <a:r>
              <a:rPr lang="ru-RU" sz="2800" dirty="0" err="1" smtClean="0">
                <a:solidFill>
                  <a:srgbClr val="C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укр.нар.ме</a:t>
            </a:r>
            <a:r>
              <a:rPr lang="ru-RU" sz="2800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</a:t>
            </a:r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464" y="420914"/>
            <a:ext cx="3658280" cy="27722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1076" y="601948"/>
            <a:ext cx="3494368" cy="29547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C:\Users\Я\Desktop\SDC1172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0760" y="3696934"/>
            <a:ext cx="3807908" cy="297889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7283" name="Picture 3" descr="G:\экология\для экопрезентации\751e3c64de6d3c6_1396.264bdb47b8_g-middl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22819" y="4130176"/>
            <a:ext cx="3069546" cy="26556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878111" y="404734"/>
            <a:ext cx="5531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 descr="C:\Users\Я\Desktop\для экопрезентации\s1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3034" y="1188034"/>
            <a:ext cx="3057525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267" name="Picture 3" descr="C:\Users\Я\Desktop\для экопрезентации\getImageрлгш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13648" y="4014060"/>
            <a:ext cx="3301139" cy="30369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63892" y="4623499"/>
            <a:ext cx="2495227" cy="2393735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371543" y="3211890"/>
            <a:ext cx="2498322" cy="242949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-12451785" y="7950631"/>
            <a:ext cx="31086426" cy="189067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115489" y="1091205"/>
            <a:ext cx="2451800" cy="2488904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3471620" y="1270861"/>
            <a:ext cx="475798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 Игра – это огромное светлое окно,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Через которое в мир ребенка</a:t>
            </a:r>
          </a:p>
          <a:p>
            <a:r>
              <a:rPr lang="ru-RU" sz="2400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Вливается поток представлений, понятий об окружающем мире.» В.А. Сухомлинский</a:t>
            </a:r>
          </a:p>
        </p:txBody>
      </p: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4" descr="http://xn--24-mlclgj2f.xn--p1ai/wp-content/uploads/2017/04/image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831" y="299256"/>
            <a:ext cx="2124020" cy="1808513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430" y="848910"/>
            <a:ext cx="7299699" cy="4726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Овал 10"/>
          <p:cNvSpPr/>
          <p:nvPr/>
        </p:nvSpPr>
        <p:spPr>
          <a:xfrm>
            <a:off x="1534333" y="836908"/>
            <a:ext cx="418454" cy="35646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502" y="4819973"/>
            <a:ext cx="3788229" cy="2453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852406" y="2242467"/>
            <a:ext cx="9577953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457200" marR="0" lvl="0" indent="-4572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D2C1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“Сыграй “дождик” на металлофоне”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1D2C1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D2C1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Выразительно передать характерную особенность персонажа (“Хитрая лиса”, “Злой комар”, “Трудолюбивый муравей” и т.д.)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1D2C12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normalizeH="0" baseline="0" dirty="0" smtClean="0">
                <a:ln>
                  <a:noFill/>
                </a:ln>
                <a:solidFill>
                  <a:srgbClr val="1D2C12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Придумай движения хоровода “Березка” по тексту и т.д.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1D2C1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95727" y="0"/>
            <a:ext cx="2804036" cy="2777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4293031" y="867905"/>
            <a:ext cx="15856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Задание</a:t>
            </a:r>
            <a:endParaRPr lang="ru-RU" sz="3200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673818" y="480447"/>
            <a:ext cx="81986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Развивающая </a:t>
            </a:r>
          </a:p>
          <a:p>
            <a:pPr algn="ctr"/>
            <a:r>
              <a:rPr lang="ru-RU" altLang="ru-RU" sz="28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предметно – пространственная среда</a:t>
            </a:r>
            <a:endParaRPr lang="ru-RU" sz="28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2956" y="1735810"/>
            <a:ext cx="3735092" cy="28981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38766" y="4367025"/>
            <a:ext cx="3859077" cy="27466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4" descr="C:\Users\Я\Desktop\для экопрезентации\663e55935d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4204" y="1658319"/>
            <a:ext cx="1503335" cy="1425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2" descr="C:\Users\Я\Desktop\для экопрезентации\2gVZMVSv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058986" y="1982897"/>
            <a:ext cx="1915250" cy="17831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 descr="https://imgprx.livejournal.net/558625a6a54eee95ee30e0e3f514315ea679ba2a/TpR4tkCJj1RN5ND0f4LCa_rcWyihx2UCOMmw3RnGF1WL8yXAP49OiFkHw4KFphLL7Fpk6RttXkSgvk-5JWA4d3tOE_Wyt2vhe9G8BHWAUCs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7622" y="5780869"/>
            <a:ext cx="1739952" cy="11158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Picture 2" descr="C:\Users\Я\Desktop\fe3d012e2176d8ecbf48a8d1ac275209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815980" y="3369564"/>
            <a:ext cx="1629877" cy="261278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1026" name="Picture 2" descr="C:\Users\Я\Desktop\1315135620_jqcpwgydkxhma0p.jpe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85789" y="2638451"/>
            <a:ext cx="1764842" cy="233650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7"/>
            <a:ext cx="10799763" cy="75600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619932" y="480448"/>
            <a:ext cx="48987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0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Цель :</a:t>
            </a:r>
            <a:r>
              <a:rPr lang="ru-RU" sz="2800" b="1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34712" y="1580827"/>
            <a:ext cx="674176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воспитание гармонически развитой личности ,</a:t>
            </a:r>
          </a:p>
          <a:p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постижение мира природы через музыкальные образы,</a:t>
            </a:r>
          </a:p>
          <a:p>
            <a:endParaRPr lang="ru-RU" sz="24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развитие музыкально- эстетических представлений и художественно творческих способностей.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http://www.bimbingan.org/wp-content/uploads/2015/04/Mengukur-Efektivitas-Poster-Tentang-Lingkungan.jp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7213" y="393646"/>
            <a:ext cx="2085140" cy="15746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lc="http://schemas.openxmlformats.org/drawingml/2006/lockedCanvas" xmlns:pic="http://schemas.openxmlformats.org/drawingml/2006/picture"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33340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2340245" y="247973"/>
            <a:ext cx="71292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 работы с родителями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57939" y="712922"/>
            <a:ext cx="9097505" cy="82176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1.Консультации всех видов.</a:t>
            </a: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2.Серия советов “Витамины на всю зиму”.</a:t>
            </a: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3.Привлечение родителей к созданию пособий по экологии, костюмов животных и насекомых к экологическим сказкам.</a:t>
            </a: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4.Проведение экологических фольклорных праздников и развлечений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5.Совместные экскурсии в лес, на природу.</a:t>
            </a: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6.Выставки детских рисунков, конкурсы совместно с родителями.</a:t>
            </a: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7.Экологические газеты.</a:t>
            </a: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8.Выступления на родительских собраниях.</a:t>
            </a: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9.Совместная подготовка к праздникам, выступлениям, </a:t>
            </a: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конкурсам </a:t>
            </a:r>
          </a:p>
          <a:p>
            <a:pPr lvl="0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10.Выступление родителей на праздниках.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Я\Desktop\risunok3-482x3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38088" y="298424"/>
            <a:ext cx="2107770" cy="15613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417736" y="2061275"/>
            <a:ext cx="652478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Природа и музыка </a:t>
            </a:r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два великих  учителя, позволяющих за короткое время, но на долгие годы, воспитать гуманистов.</a:t>
            </a:r>
          </a:p>
          <a:p>
            <a:pPr algn="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К.Д.Ушинский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2743199" y="2789696"/>
            <a:ext cx="61218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14500" y="48309"/>
            <a:ext cx="38270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Использованные Интернет ресурсы:</a:t>
            </a:r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14312" y="408889"/>
            <a:ext cx="9915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http://www.pixempire.com/images/preview/ecological-background-with-green-shapes-dancing.jpg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9316" y="758197"/>
            <a:ext cx="92725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hthttp://</a:t>
            </a:r>
            <a:r>
              <a:rPr lang="en-US" dirty="0" smtClean="0"/>
              <a:t>900igr.net/up/datas/80500/003.jpg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39316" y="563717"/>
            <a:ext cx="85157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tps://thumbs.dreamstime.com/z/green-musical-note-abstract-background-33070035.jpg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312" y="987351"/>
            <a:ext cx="77406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https://www.metod-kopilka.ru/prezentaciya_po_muzyke_na_temu-27600.htm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14311" y="1196481"/>
            <a:ext cx="99155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https://infourok.ru/prezentaciya-proekta-po-muzike-na-temu-ekologiya-i-muzika-klass-1649338.html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14310" y="1413015"/>
            <a:ext cx="83867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https://arhivurokov.ru/multiurok/html/2017/03/27/s_58d9549bf3d3b/img12.jpg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14309" y="1609913"/>
            <a:ext cx="51755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http://i.ytimg.com/vi/H_jukzUt2JE/maxresdefault.jpg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214309" y="1826447"/>
            <a:ext cx="7126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http://www.lib3.podelise.ru/tw_files2/urls_19/266/d-265929/img1.jpg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14308" y="1979245"/>
            <a:ext cx="5125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https://moluch.ru/conf/blmcbn/3296/41e67c66.png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-60004" y="2188375"/>
            <a:ext cx="107997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https://img.lookmytrips.com/images/look433b/thumb-579d01a1ff9367131d0e2f79-579d0d1158166-1bpq38h.jpg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214308" y="2385273"/>
            <a:ext cx="65547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http://www.sliderpoint.org/images/referats/266b/(3).PNG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11053" y="2582171"/>
            <a:ext cx="35217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http://altvip01.ru/cuzeckozuv/4222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214312" y="2766837"/>
            <a:ext cx="366863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http://www.twirpx.com/file/937569/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11053" y="2944099"/>
            <a:ext cx="37315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http://svh-remont.ru/img/739521.jpg</a:t>
            </a:r>
            <a:endParaRPr lang="ru-RU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11053" y="3116533"/>
            <a:ext cx="107397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smtClean="0"/>
              <a:t>5dreal.com/wp-content/uploads/2012/06/179224_g</a:t>
            </a:r>
            <a:endParaRPr lang="ru-RU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211053" y="3281377"/>
            <a:ext cx="56546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https://fs01.infourok.ru/images/doc/40/51092/img3.jpg</a:t>
            </a:r>
            <a:endParaRPr lang="ru-RU" dirty="0"/>
          </a:p>
        </p:txBody>
      </p:sp>
      <p:sp>
        <p:nvSpPr>
          <p:cNvPr id="19" name="Прямоугольник 18"/>
          <p:cNvSpPr/>
          <p:nvPr/>
        </p:nvSpPr>
        <p:spPr>
          <a:xfrm>
            <a:off x="211053" y="3446221"/>
            <a:ext cx="51360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http://mayu-pravo.com/share/article/1jk78n3j88.jpg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11053" y="3614591"/>
            <a:ext cx="73099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http://www.flylady.su/uploads/images/00/43/13/2015/11/10/e1b280.jpg</a:t>
            </a:r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211053" y="3795917"/>
            <a:ext cx="63992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https://fs00.infourok.ru/images/doc/217/246591/img14.jpg</a:t>
            </a:r>
            <a:endParaRPr lang="ru-RU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11053" y="3967861"/>
            <a:ext cx="4080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http://borovik.ucoz.ru/_fr/0/9398758.jpg</a:t>
            </a:r>
            <a:endParaRPr lang="ru-RU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211053" y="4125791"/>
            <a:ext cx="4325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http://dmh56.ucoz.ru/161/1224/Zemlya.jpg</a:t>
            </a:r>
            <a:endParaRPr lang="ru-RU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198432" y="4317557"/>
            <a:ext cx="71421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http://graphage.ru/images/1016353_gif-kartinki-bozhya-korovka.jpg</a:t>
            </a: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198432" y="4502223"/>
            <a:ext cx="970280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https://t4.ftcdn.net/jpg/00/22/82/17/160_F_22821743_5flx9tIbeIGbtIn7sJjNe6e1wlnsZsXV.jpg</a:t>
            </a:r>
            <a:endParaRPr lang="ru-RU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98432" y="4667253"/>
            <a:ext cx="98440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https://t3.ftcdn.net/jpg/00/20/79/34/500_F_20793412_PVxZgbyGtcte959a1daCqhjIoDeEGybW.jpg</a:t>
            </a:r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11053" y="4844329"/>
            <a:ext cx="78150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http://profnastil-krovlya.ru/?d=</a:t>
            </a:r>
            <a:r>
              <a:rPr lang="ru-RU" dirty="0" err="1"/>
              <a:t>Экология+в+стихах</a:t>
            </a:r>
            <a:r>
              <a:rPr lang="ru-RU" dirty="0"/>
              <a:t>++</a:t>
            </a:r>
            <a:r>
              <a:rPr lang="ru-RU" dirty="0" err="1"/>
              <a:t>Экология+и+Природа</a:t>
            </a:r>
            <a:endParaRPr lang="ru-RU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11053" y="5020523"/>
            <a:ext cx="841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https://ch319v.mskobr.ru/images/cms/data/gallery/nevidimye_nitochki_prirody/3.JPG</a:t>
            </a:r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11053" y="5206118"/>
            <a:ext cx="4007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http://img.fb.ru/i/2/8/1/0/8/i/28108.jpg</a:t>
            </a:r>
            <a:endParaRPr lang="ru-RU" dirty="0"/>
          </a:p>
        </p:txBody>
      </p:sp>
      <p:sp>
        <p:nvSpPr>
          <p:cNvPr id="31" name="Прямоугольник 30"/>
          <p:cNvSpPr/>
          <p:nvPr/>
        </p:nvSpPr>
        <p:spPr>
          <a:xfrm>
            <a:off x="254002" y="6656089"/>
            <a:ext cx="84108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https://ecodelo.org/6224-khudozhniki_za_ekologiyu</a:t>
            </a:r>
            <a:endParaRPr lang="ru-RU" dirty="0"/>
          </a:p>
        </p:txBody>
      </p:sp>
      <p:sp>
        <p:nvSpPr>
          <p:cNvPr id="32" name="Прямоугольник 31"/>
          <p:cNvSpPr/>
          <p:nvPr/>
        </p:nvSpPr>
        <p:spPr>
          <a:xfrm>
            <a:off x="239316" y="5529039"/>
            <a:ext cx="5125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https://moluch.ru/conf/blmcbn/3296/41e67c66.png</a:t>
            </a:r>
            <a:endParaRPr lang="ru-RU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239316" y="5724371"/>
            <a:ext cx="667115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http://ppt4web.ru/ehkologija/shum-kak-ehkologicheskijj-faktor.html</a:t>
            </a:r>
            <a:endParaRPr lang="ru-RU" dirty="0"/>
          </a:p>
        </p:txBody>
      </p:sp>
      <p:sp>
        <p:nvSpPr>
          <p:cNvPr id="33" name="Прямоугольник 32"/>
          <p:cNvSpPr/>
          <p:nvPr/>
        </p:nvSpPr>
        <p:spPr>
          <a:xfrm>
            <a:off x="239316" y="5900887"/>
            <a:ext cx="771564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http://hangmagic.ru/upload/clubs/76ca30b73508f35f167a74c98c566cac.jpg</a:t>
            </a:r>
            <a:endParaRPr lang="ru-RU" dirty="0"/>
          </a:p>
        </p:txBody>
      </p:sp>
      <p:sp>
        <p:nvSpPr>
          <p:cNvPr id="34" name="Прямоугольник 33"/>
          <p:cNvSpPr/>
          <p:nvPr/>
        </p:nvSpPr>
        <p:spPr>
          <a:xfrm>
            <a:off x="276717" y="6093703"/>
            <a:ext cx="76158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http://hangmagic.ru/upload/clubs/76ca30b73508f35f167a74c98c566cac.jpg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276717" y="6278369"/>
            <a:ext cx="4718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http://uslide.ru/images/18/24621/736/img6.jpg</a:t>
            </a:r>
            <a:endParaRPr lang="ru-RU" dirty="0"/>
          </a:p>
        </p:txBody>
      </p:sp>
      <p:sp>
        <p:nvSpPr>
          <p:cNvPr id="36" name="Прямоугольник 35"/>
          <p:cNvSpPr/>
          <p:nvPr/>
        </p:nvSpPr>
        <p:spPr>
          <a:xfrm>
            <a:off x="265019" y="7200884"/>
            <a:ext cx="105347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https://cs3.livemaster.ru/zhurnalfoto/4/6/3/120 http://eco-boom.com/muzykalnaya-ekologiya 504104050.jpg</a:t>
            </a:r>
            <a:endParaRPr lang="ru-RU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361157" y="6428219"/>
            <a:ext cx="74469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https://ecodelo.org/6224-khudozhniki_za_ekologiyu</a:t>
            </a:r>
            <a:endParaRPr lang="ru-RU" dirty="0"/>
          </a:p>
        </p:txBody>
      </p:sp>
      <p:sp>
        <p:nvSpPr>
          <p:cNvPr id="38" name="Прямоугольник 37"/>
          <p:cNvSpPr/>
          <p:nvPr/>
        </p:nvSpPr>
        <p:spPr>
          <a:xfrm>
            <a:off x="272974" y="6856817"/>
            <a:ext cx="105267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http://skachat-kartinki.ru/img/picture/Dec/13/a4e81d58d008e4ad7ea2d23841142181/mini_2.jpg</a:t>
            </a:r>
            <a:endParaRPr lang="ru-RU" dirty="0"/>
          </a:p>
        </p:txBody>
      </p:sp>
      <p:sp>
        <p:nvSpPr>
          <p:cNvPr id="39" name="Прямоугольник 38"/>
          <p:cNvSpPr/>
          <p:nvPr/>
        </p:nvSpPr>
        <p:spPr>
          <a:xfrm>
            <a:off x="239315" y="218835"/>
            <a:ext cx="63709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http://hnu.docdat.com/pars_docs/refs/216/215351/img20.jpg</a:t>
            </a:r>
            <a:endParaRPr lang="ru-RU" dirty="0"/>
          </a:p>
        </p:txBody>
      </p:sp>
      <p:sp>
        <p:nvSpPr>
          <p:cNvPr id="40" name="Прямоугольник 39"/>
          <p:cNvSpPr/>
          <p:nvPr/>
        </p:nvSpPr>
        <p:spPr>
          <a:xfrm>
            <a:off x="0" y="7026350"/>
            <a:ext cx="108338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http://www.moda.ru/files/user/03/05/15/content/20645/800x800x85_ac0429c064a8463de7df49ad9b1456f9.jpg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190594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-67866" y="-308204"/>
            <a:ext cx="7293770" cy="9724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75"/>
              </a:spcAft>
            </a:pPr>
            <a:endParaRPr lang="ru-RU" sz="2400" b="1" dirty="0" smtClean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ct val="107000"/>
              </a:lnSpc>
              <a:spcAft>
                <a:spcPts val="675"/>
              </a:spcAft>
            </a:pPr>
            <a:r>
              <a:rPr lang="ru-RU" sz="2400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endParaRPr lang="ru-RU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2456560"/>
            <a:ext cx="1059973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700338" y="2902675"/>
            <a:ext cx="53975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/>
            </a:r>
            <a:br>
              <a:rPr lang="ru-RU" b="1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b="1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81207" y="2479729"/>
            <a:ext cx="751667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обогащать  представления детей о природном мире;</a:t>
            </a:r>
          </a:p>
          <a:p>
            <a:pPr>
              <a:buFontTx/>
              <a:buChar char="-"/>
            </a:pPr>
            <a:endParaRPr lang="ru-RU" b="1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воспитывать осознанно –бережное отношение к природе;</a:t>
            </a:r>
          </a:p>
          <a:p>
            <a:pPr>
              <a:buFontTx/>
              <a:buChar char="-"/>
            </a:pPr>
            <a:endParaRPr lang="ru-RU" b="1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развивать у детей чувственное восприятие красоты природы и эмоциональную отзывчивость;</a:t>
            </a:r>
          </a:p>
          <a:p>
            <a:endParaRPr lang="ru-RU" b="1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FontTx/>
              <a:buChar char="-"/>
            </a:pPr>
            <a:endParaRPr lang="ru-RU" b="1" dirty="0" smtClean="0">
              <a:solidFill>
                <a:schemeClr val="accent6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побуждать к эстетическим переживаниям, связанным с красотой природы</a:t>
            </a:r>
            <a:endParaRPr lang="ru-RU" dirty="0"/>
          </a:p>
        </p:txBody>
      </p:sp>
      <p:pic>
        <p:nvPicPr>
          <p:cNvPr id="13" name="Picture 4" descr="http://xn--24-mlclgj2f.xn--p1ai/wp-content/uploads/2017/04/image00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3831" y="299256"/>
            <a:ext cx="2124020" cy="1808513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014780" y="604434"/>
            <a:ext cx="608305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8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endParaRPr lang="ru-RU" sz="2800" b="1" dirty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C:\Users\Я\Desktop\для экопрезентации\Эмблема-Дня-земли.pn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24294" y="2805193"/>
            <a:ext cx="400452" cy="356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Рисунок 13" descr="C:\Users\Я\Desktop\для экопрезентации\Эмблема-Дня-земли.pn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37209" y="3347633"/>
            <a:ext cx="418534" cy="371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Рисунок 14" descr="C:\Users\Я\Desktop\для экопрезентации\Эмблема-Дня-земли.pn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50124" y="3983064"/>
            <a:ext cx="421117" cy="4029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 descr="C:\Users\Я\Desktop\для экопрезентации\Эмблема-Дня-земли.pn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947541" y="5036949"/>
            <a:ext cx="454696" cy="387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639163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038386" y="619932"/>
            <a:ext cx="8741045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</a:p>
          <a:p>
            <a:r>
              <a:rPr lang="ru-RU" sz="24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</a:t>
            </a:r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системность;</a:t>
            </a:r>
          </a:p>
          <a:p>
            <a:endParaRPr lang="ru-RU" sz="2800" b="1" dirty="0" smtClean="0"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наглядность ;</a:t>
            </a:r>
          </a:p>
          <a:p>
            <a:pPr>
              <a:buFontTx/>
              <a:buChar char="-"/>
            </a:pPr>
            <a:endParaRPr lang="ru-RU" sz="2800" b="1" dirty="0" smtClean="0"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доступность ;</a:t>
            </a:r>
          </a:p>
          <a:p>
            <a:pPr>
              <a:buFontTx/>
              <a:buChar char="-"/>
            </a:pPr>
            <a:endParaRPr lang="ru-RU" sz="2800" b="1" dirty="0" smtClean="0"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учет возрастных и индивидуальных       особенностей ;</a:t>
            </a:r>
          </a:p>
          <a:p>
            <a:pPr>
              <a:buFontTx/>
              <a:buChar char="-"/>
            </a:pPr>
            <a:endParaRPr lang="ru-RU" sz="2800" b="1" dirty="0" smtClean="0">
              <a:solidFill>
                <a:srgbClr val="0070C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     сезонность в выборе музыкального репертуара</a:t>
            </a:r>
            <a:r>
              <a:rPr lang="ru-RU" sz="2800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.</a:t>
            </a:r>
            <a:endParaRPr lang="ru-RU" sz="3200" b="1" dirty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</p:txBody>
      </p:sp>
      <p:pic>
        <p:nvPicPr>
          <p:cNvPr id="11" name="Picture 2" descr="http://vospitanye-detey.ru/wp-content/uploads/D4DD1011136581403F844D56BAC959C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9670" y="325465"/>
            <a:ext cx="2159178" cy="2061275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547" y="1093752"/>
            <a:ext cx="332642" cy="31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9459" y="1990071"/>
            <a:ext cx="332642" cy="31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Рисунок 11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873" y="2870892"/>
            <a:ext cx="332642" cy="31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Рисунок 12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291" y="3689719"/>
            <a:ext cx="332642" cy="31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Рисунок 15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4699" y="4957996"/>
            <a:ext cx="332642" cy="319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228507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Скругленный прямоугольник 3"/>
          <p:cNvSpPr/>
          <p:nvPr/>
        </p:nvSpPr>
        <p:spPr>
          <a:xfrm>
            <a:off x="1472339" y="1828799"/>
            <a:ext cx="8324204" cy="289818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«Познавательное развитие»;</a:t>
            </a: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«Социально – коммуникативное развитие»;</a:t>
            </a: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«Речевое развитие»;</a:t>
            </a: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«Художественно – эстетическое развитие»;</a:t>
            </a:r>
          </a:p>
          <a:p>
            <a:pPr marL="342900" indent="-342900" algn="ctr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ru-RU" sz="2800" b="1" dirty="0">
                <a:latin typeface="Times New Roman" pitchFamily="18" charset="0"/>
                <a:cs typeface="Times New Roman" pitchFamily="18" charset="0"/>
              </a:rPr>
              <a:t>«Физическое развитие»</a:t>
            </a:r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1981" y="5054170"/>
            <a:ext cx="2769892" cy="2245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2260089" y="418020"/>
            <a:ext cx="7878375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altLang="ru-RU" sz="2800" b="1" dirty="0" smtClean="0">
                <a:latin typeface="Times New Roman" pitchFamily="18" charset="0"/>
                <a:cs typeface="Times New Roman" pitchFamily="18" charset="0"/>
              </a:rPr>
              <a:t>Образовательные области согласно  ФГОС ДО</a:t>
            </a:r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191503" y="2435"/>
            <a:ext cx="10608259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ru-RU" sz="2400" b="1" dirty="0" smtClean="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Интегрируемые составляющие ОД  :</a:t>
            </a:r>
          </a:p>
          <a:p>
            <a:pPr algn="ctr"/>
            <a:endParaRPr lang="ru-RU" sz="2400" b="1" dirty="0" smtClean="0">
              <a:solidFill>
                <a:srgbClr val="0033CC"/>
              </a:solidFill>
            </a:endParaRPr>
          </a:p>
          <a:p>
            <a:pPr algn="ctr"/>
            <a:endParaRPr lang="ru-RU" sz="2400" b="1" dirty="0" smtClean="0">
              <a:solidFill>
                <a:srgbClr val="0033CC"/>
              </a:solidFill>
            </a:endParaRPr>
          </a:p>
          <a:p>
            <a:pPr algn="ctr"/>
            <a:endParaRPr lang="ru-RU" sz="2400" dirty="0" smtClean="0">
              <a:solidFill>
                <a:schemeClr val="accent6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природа, музыка, изобразительное искусство;</a:t>
            </a:r>
          </a:p>
          <a:p>
            <a:pPr algn="ctr"/>
            <a:endParaRPr lang="ru-RU" sz="2400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художественная литература, театральное искусство ;</a:t>
            </a:r>
          </a:p>
          <a:p>
            <a:pPr algn="ctr"/>
            <a:endParaRPr lang="ru-RU" sz="2400" dirty="0" smtClean="0">
              <a:solidFill>
                <a:srgbClr val="FF0000"/>
              </a:solidFill>
              <a:latin typeface="Times New Roman" pitchFamily="18" charset="0"/>
              <a:ea typeface="Tahoma" panose="020B0604030504040204" pitchFamily="34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музыкальная, изобразительная, речевая,</a:t>
            </a:r>
          </a:p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игровая , театрализованная</a:t>
            </a:r>
            <a:r>
              <a:rPr lang="ru-RU" sz="2400" dirty="0" smtClean="0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2400" dirty="0">
              <a:solidFill>
                <a:srgbClr val="FF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4" descr="https://thumbs.dreamstime.com/z/green-musical-note-abstract-background-330700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952" t="8143" r="10151" b="18831"/>
          <a:stretch/>
        </p:blipFill>
        <p:spPr bwMode="auto">
          <a:xfrm>
            <a:off x="8956191" y="190430"/>
            <a:ext cx="1565217" cy="1800000"/>
          </a:xfrm>
          <a:prstGeom prst="ellipse">
            <a:avLst/>
          </a:prstGeom>
          <a:ln>
            <a:noFill/>
          </a:ln>
          <a:effectLst>
            <a:glow rad="228600">
              <a:schemeClr val="accent6">
                <a:satMod val="175000"/>
                <a:alpha val="40000"/>
              </a:schemeClr>
            </a:glow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39731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6"/>
            <a:ext cx="10799763" cy="7560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26" name="Выноска: стрелка вниз 1"/>
          <p:cNvSpPr>
            <a:spLocks noChangeArrowheads="1"/>
          </p:cNvSpPr>
          <p:nvPr/>
        </p:nvSpPr>
        <p:spPr bwMode="auto">
          <a:xfrm>
            <a:off x="2169763" y="728420"/>
            <a:ext cx="6602278" cy="1409568"/>
          </a:xfrm>
          <a:prstGeom prst="downArrowCallout">
            <a:avLst>
              <a:gd name="adj1" fmla="val 24995"/>
              <a:gd name="adj2" fmla="val 24995"/>
              <a:gd name="adj3" fmla="val 25000"/>
              <a:gd name="adj4" fmla="val 64977"/>
            </a:avLst>
          </a:prstGeom>
          <a:solidFill>
            <a:srgbClr val="70AD47"/>
          </a:solidFill>
          <a:ln w="12700" algn="ctr">
            <a:solidFill>
              <a:srgbClr val="507E32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fontAlgn="base">
              <a:spcBef>
                <a:spcPct val="0"/>
              </a:spcBef>
              <a:spcAft>
                <a:spcPts val="1000"/>
              </a:spcAft>
            </a:pPr>
            <a:r>
              <a:rPr lang="ru-RU" sz="2800" dirty="0" smtClean="0">
                <a:solidFill>
                  <a:schemeClr val="bg1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Формы  взаимодействия с дошкольниками</a:t>
            </a:r>
            <a:r>
              <a:rPr lang="ru-RU" sz="2800" dirty="0" smtClean="0">
                <a:solidFill>
                  <a:srgbClr val="FF0000"/>
                </a:solidFill>
                <a:latin typeface="Times New Roman" pitchFamily="18" charset="0"/>
                <a:ea typeface="Tahoma" panose="020B0604030504040204" pitchFamily="34" charset="0"/>
                <a:cs typeface="Times New Roman" pitchFamily="18" charset="0"/>
              </a:rPr>
              <a:t> 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29" name="Прямоугольник: скругленные углы 7"/>
          <p:cNvSpPr>
            <a:spLocks noChangeArrowheads="1"/>
          </p:cNvSpPr>
          <p:nvPr/>
        </p:nvSpPr>
        <p:spPr bwMode="auto">
          <a:xfrm>
            <a:off x="542441" y="2216256"/>
            <a:ext cx="2851688" cy="3053167"/>
          </a:xfrm>
          <a:prstGeom prst="roundRect">
            <a:avLst>
              <a:gd name="adj" fmla="val 16667"/>
            </a:avLst>
          </a:prstGeom>
          <a:solidFill>
            <a:srgbClr val="ED7D31"/>
          </a:solidFill>
          <a:ln w="12700" algn="ctr">
            <a:solidFill>
              <a:srgbClr val="AE5A21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Образовательно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- интегрированная </a:t>
            </a:r>
          </a:p>
        </p:txBody>
      </p:sp>
      <p:sp>
        <p:nvSpPr>
          <p:cNvPr id="1030" name="Прямоугольник: скругленные углы 14"/>
          <p:cNvSpPr>
            <a:spLocks noChangeArrowheads="1"/>
          </p:cNvSpPr>
          <p:nvPr/>
        </p:nvSpPr>
        <p:spPr bwMode="auto">
          <a:xfrm>
            <a:off x="3905573" y="2867186"/>
            <a:ext cx="3053166" cy="3084163"/>
          </a:xfrm>
          <a:prstGeom prst="roundRect">
            <a:avLst>
              <a:gd name="adj" fmla="val 16667"/>
            </a:avLst>
          </a:prstGeom>
          <a:solidFill>
            <a:schemeClr val="bg1">
              <a:lumMod val="65000"/>
            </a:schemeClr>
          </a:solidFill>
          <a:ln w="12700" algn="ctr">
            <a:solidFill>
              <a:srgbClr val="787878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lang="ru-RU" sz="2400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>Д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осуговая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31" name="Прямоугольник: скругленные углы 8"/>
          <p:cNvSpPr>
            <a:spLocks noChangeArrowheads="1"/>
          </p:cNvSpPr>
          <p:nvPr/>
        </p:nvSpPr>
        <p:spPr bwMode="auto">
          <a:xfrm>
            <a:off x="7377193" y="3611104"/>
            <a:ext cx="2898183" cy="2975675"/>
          </a:xfrm>
          <a:prstGeom prst="roundRect">
            <a:avLst>
              <a:gd name="adj" fmla="val 16667"/>
            </a:avLst>
          </a:prstGeom>
          <a:solidFill>
            <a:srgbClr val="FFC000"/>
          </a:solidFill>
          <a:ln w="12700" algn="ctr">
            <a:solidFill>
              <a:srgbClr val="BC8C00"/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100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Вспомогательная </a:t>
            </a:r>
          </a:p>
        </p:txBody>
      </p:sp>
    </p:spTree>
    <p:extLst>
      <p:ext uri="{BB962C8B-B14F-4D97-AF65-F5344CB8AC3E}">
        <p14:creationId xmlns="" xmlns:p14="http://schemas.microsoft.com/office/powerpoint/2010/main" val="13338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4831</TotalTime>
  <Words>1442</Words>
  <Application>Microsoft Office PowerPoint</Application>
  <PresentationFormat>Произвольный</PresentationFormat>
  <Paragraphs>420</Paragraphs>
  <Slides>43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43</vt:i4>
      </vt:variant>
    </vt:vector>
  </HeadingPairs>
  <TitlesOfParts>
    <vt:vector size="4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Ulk</dc:creator>
  <cp:lastModifiedBy>Я</cp:lastModifiedBy>
  <cp:revision>493</cp:revision>
  <dcterms:created xsi:type="dcterms:W3CDTF">2017-06-29T03:01:36Z</dcterms:created>
  <dcterms:modified xsi:type="dcterms:W3CDTF">2019-02-06T04:16:25Z</dcterms:modified>
</cp:coreProperties>
</file>